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>
        <p:scale>
          <a:sx n="120" d="100"/>
          <a:sy n="120" d="100"/>
        </p:scale>
        <p:origin x="-84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D18A5-9ADF-4460-9675-1D99BD940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F2D790-69AB-4831-80ED-2B1B7C167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3D8FE5-26EA-4874-9D8B-0D749E73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B52BB3-DE6E-49CC-98C8-2A87E1DA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94126F-53C7-4CBB-821E-F313FB39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9338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FD26F-F839-4E38-9181-BDDFDE06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9FB9DB-583E-4489-9FDB-26B71C59A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FE0371-A608-4473-BDD5-8CBDB30A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8942C9-A002-4DDC-9337-155BA3BB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3F3A33-8836-4303-8E0C-B6B31FC2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958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3B68C22-EE9C-4562-8163-72A69DA226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B81D35-DF4E-455E-A782-0D89EE1C4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860C2D-C9AD-4AB1-BD56-1FD49010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F5A2FB-EDAB-4525-9E74-E3207049E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654130-4472-47FA-9F60-682933899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9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15CBB-1F3B-4E03-A395-787BD7B0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1F944-EFD8-4DC1-81A4-FF9CE0658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0C87A1-4A97-493A-AAAC-AD184066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0185D0-40A7-4133-99BC-A976FDA7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D4B618-D606-412F-854D-A6322B6F3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834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B43D5-11E3-4FBC-98A8-76F1F4A6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A019BF-96EA-47CB-8D0E-0F39C35EB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93F5FD-0C03-4D87-9EAA-A5C2C8C3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9572A-2F59-4298-B9A2-37C9DCAC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DE6FCE-8360-497C-AFB1-B5571D36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4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95622-27F3-4A48-AC67-E60523EB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2016EF-9BFF-4181-B37B-2995C6980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9CAC59-F089-4D91-8EF5-18ED34243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09BE66-F539-4A16-A3B9-329CE36FC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B4177E-3389-489E-998B-398AF0A3E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F4FA7C-282B-4CF7-97F4-870EA47B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43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EBBB6-F2D5-4DEE-A59A-C3D664DF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A116AD-D07B-4B57-8F96-2B9A0C0CB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990F1F-71C8-4D35-B004-761CD5DF1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235F78-DA0D-4B49-AAB8-45C37B31F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11354E-3DDC-46A3-8B2C-4AD423212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76986F-059F-4428-B0D9-C1078275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EB408AF-4780-4368-BA96-7B29573A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406C3F-D2A7-4BA4-924C-D2D986D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117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E1CBA-C346-4CBE-B824-7822BDF1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0ADFAB-6B20-4717-B3FB-F73EC754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AA20EAA-6D94-4575-8649-69C9E018A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8733E9-8B6C-4C1E-BF2D-BAE32D77C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170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35C8598-DBE4-42F5-93ED-44EA8FF6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E4E0453-C196-460A-9795-30AD3F72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2F50E8-AE87-4AA8-88BC-EE634BC5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282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45E63-9566-41E7-8072-85DBA4B39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268A64-8829-47F8-9C06-A45551375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8D3843-AE72-41F0-B627-177D1CDD5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827F19-CC3F-498C-B5DA-02C2DA0C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D4F309-1332-4DDC-A49D-9D885DC6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7091B5-89FE-4B4A-B286-02AAFD4E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567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23712-739D-4764-9DAD-0E5960E8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5AF502E-2BE9-45EA-A8E7-C1B2A79BE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A37EFA-91D8-447B-A236-D85AB86AC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EE6E70-8102-4F84-BDCE-CF0429D3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D1CC6-19BB-4CE4-87C2-BEC5A67D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5211D4-A768-4643-B629-5148B12E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06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D7F59D-9B8A-4C4B-9378-5FB082B1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5B13AB-8104-420C-BDE4-74F145B97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FD9303-CF23-4038-AF2D-C8B4090A2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F0599-EF20-4D7A-BF04-1BC51CA6A74E}" type="datetimeFigureOut">
              <a:rPr lang="es-MX" smtClean="0"/>
              <a:t>22/02/2021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09E383-E4A3-4D54-AD78-1B8496B2A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9F74C1-F3F7-4BE1-A3B1-D72C21D00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A6790-58EB-4E23-A30C-B43C7B0E04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099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Maria_Teresa_de_Filippis#cite_note-3" TargetMode="External"/><Relationship Id="rId3" Type="http://schemas.openxmlformats.org/officeDocument/2006/relationships/hyperlink" Target="https://es.wikipedia.org/wiki/Italia" TargetMode="External"/><Relationship Id="rId7" Type="http://schemas.openxmlformats.org/officeDocument/2006/relationships/hyperlink" Target="https://es.wikipedia.org/wiki/Maria_Teresa_de_Filippis#cite_note-2" TargetMode="External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1958" TargetMode="External"/><Relationship Id="rId5" Type="http://schemas.openxmlformats.org/officeDocument/2006/relationships/hyperlink" Target="https://es.wikipedia.org/wiki/18_de_mayo" TargetMode="External"/><Relationship Id="rId4" Type="http://schemas.openxmlformats.org/officeDocument/2006/relationships/hyperlink" Target="https://es.wikipedia.org/wiki/F%C3%B3rmula_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5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99CB2F-A77A-4AAA-9248-2AF8FEF29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4" b="21341"/>
          <a:stretch/>
        </p:blipFill>
        <p:spPr>
          <a:xfrm>
            <a:off x="0" y="27631"/>
            <a:ext cx="12192000" cy="68579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2905BAB-4D82-4E91-A376-D88677264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301" y="1635331"/>
            <a:ext cx="4484172" cy="358733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1ACEB8C-770C-419C-8C2A-B6D5E0A2E467}"/>
              </a:ext>
            </a:extLst>
          </p:cNvPr>
          <p:cNvSpPr txBox="1"/>
          <p:nvPr/>
        </p:nvSpPr>
        <p:spPr>
          <a:xfrm>
            <a:off x="3022332" y="211168"/>
            <a:ext cx="649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Mujeres  </a:t>
            </a:r>
            <a:r>
              <a:rPr lang="es-MX" sz="2800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MotorSport</a:t>
            </a:r>
            <a:r>
              <a:rPr lang="es-MX" sz="28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 </a:t>
            </a:r>
            <a:r>
              <a:rPr lang="es-MX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Ming Std L" panose="02020300000000000000" pitchFamily="18" charset="-128"/>
                <a:ea typeface="Adobe Ming Std L" panose="02020300000000000000" pitchFamily="18" charset="-128"/>
              </a:rPr>
              <a:t>res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030313-3DBD-45E0-8346-A14097921640}"/>
              </a:ext>
            </a:extLst>
          </p:cNvPr>
          <p:cNvSpPr txBox="1"/>
          <p:nvPr/>
        </p:nvSpPr>
        <p:spPr>
          <a:xfrm>
            <a:off x="2028723" y="3768372"/>
            <a:ext cx="143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accent1"/>
                </a:solidFill>
              </a:rPr>
              <a:t>Balba</a:t>
            </a:r>
            <a:r>
              <a:rPr lang="es-MX" dirty="0">
                <a:solidFill>
                  <a:schemeClr val="accent1"/>
                </a:solidFill>
              </a:rPr>
              <a:t> Camino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25DCA90-9F25-460B-9A1B-A5B6865B7D76}"/>
              </a:ext>
            </a:extLst>
          </p:cNvPr>
          <p:cNvSpPr txBox="1"/>
          <p:nvPr/>
        </p:nvSpPr>
        <p:spPr>
          <a:xfrm>
            <a:off x="8654715" y="4513288"/>
            <a:ext cx="143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Regina Sirven 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191023B-01FC-4380-AB40-5A9B56F1E6A9}"/>
              </a:ext>
            </a:extLst>
          </p:cNvPr>
          <p:cNvSpPr txBox="1"/>
          <p:nvPr/>
        </p:nvSpPr>
        <p:spPr>
          <a:xfrm>
            <a:off x="5468187" y="5251732"/>
            <a:ext cx="1434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Michele </a:t>
            </a:r>
            <a:r>
              <a:rPr lang="es-MX" dirty="0" err="1">
                <a:solidFill>
                  <a:schemeClr val="accent1"/>
                </a:solidFill>
              </a:rPr>
              <a:t>Mouton</a:t>
            </a:r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73F3995-70C0-4BD2-BA32-EE53E231F26D}"/>
              </a:ext>
            </a:extLst>
          </p:cNvPr>
          <p:cNvSpPr txBox="1"/>
          <p:nvPr/>
        </p:nvSpPr>
        <p:spPr>
          <a:xfrm>
            <a:off x="8654715" y="2688794"/>
            <a:ext cx="143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accent1"/>
                </a:solidFill>
              </a:rPr>
              <a:t>Sophia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Flörsch</a:t>
            </a:r>
            <a:endParaRPr lang="es-MX" dirty="0">
              <a:solidFill>
                <a:schemeClr val="accent1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9AAC843-7F6A-43C0-9867-5C7002BFD86C}"/>
              </a:ext>
            </a:extLst>
          </p:cNvPr>
          <p:cNvSpPr txBox="1"/>
          <p:nvPr/>
        </p:nvSpPr>
        <p:spPr>
          <a:xfrm>
            <a:off x="2028723" y="2810300"/>
            <a:ext cx="143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accent1"/>
                </a:solidFill>
              </a:rPr>
              <a:t>Maria</a:t>
            </a:r>
            <a:r>
              <a:rPr lang="es-MX" dirty="0">
                <a:solidFill>
                  <a:schemeClr val="accent1"/>
                </a:solidFill>
              </a:rPr>
              <a:t> de Villota 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6893658-FFC8-47F2-9117-884F3E340195}"/>
              </a:ext>
            </a:extLst>
          </p:cNvPr>
          <p:cNvSpPr txBox="1"/>
          <p:nvPr/>
        </p:nvSpPr>
        <p:spPr>
          <a:xfrm>
            <a:off x="2028723" y="1870591"/>
            <a:ext cx="143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accent1"/>
                </a:solidFill>
              </a:rPr>
              <a:t>Jutta Kleinschmidt</a:t>
            </a:r>
            <a:endParaRPr lang="es-MX" dirty="0">
              <a:solidFill>
                <a:schemeClr val="accent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0C18049-1118-44BD-AC08-5059F2B37CFE}"/>
              </a:ext>
            </a:extLst>
          </p:cNvPr>
          <p:cNvSpPr txBox="1"/>
          <p:nvPr/>
        </p:nvSpPr>
        <p:spPr>
          <a:xfrm>
            <a:off x="8654715" y="3665537"/>
            <a:ext cx="143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Jaime Chadwick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D693947-B563-4146-9136-FADC9B8FB517}"/>
              </a:ext>
            </a:extLst>
          </p:cNvPr>
          <p:cNvSpPr txBox="1"/>
          <p:nvPr/>
        </p:nvSpPr>
        <p:spPr>
          <a:xfrm>
            <a:off x="8654715" y="1712051"/>
            <a:ext cx="143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Tatiana </a:t>
            </a:r>
            <a:r>
              <a:rPr lang="es-MX" dirty="0" err="1">
                <a:solidFill>
                  <a:schemeClr val="accent1"/>
                </a:solidFill>
              </a:rPr>
              <a:t>Calderon</a:t>
            </a:r>
            <a:r>
              <a:rPr lang="es-MX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65F09C2-F1B0-4570-A85D-88E94A65B55C}"/>
              </a:ext>
            </a:extLst>
          </p:cNvPr>
          <p:cNvSpPr txBox="1"/>
          <p:nvPr/>
        </p:nvSpPr>
        <p:spPr>
          <a:xfrm>
            <a:off x="2028723" y="4708081"/>
            <a:ext cx="143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Danica Patrick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0FD8B92-DEAB-4C32-8DFF-64054D8F301B}"/>
              </a:ext>
            </a:extLst>
          </p:cNvPr>
          <p:cNvSpPr txBox="1"/>
          <p:nvPr/>
        </p:nvSpPr>
        <p:spPr>
          <a:xfrm>
            <a:off x="5369385" y="979324"/>
            <a:ext cx="1631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s-MX" b="1" dirty="0">
                <a:solidFill>
                  <a:schemeClr val="accent1"/>
                </a:solidFill>
              </a:rPr>
              <a:t>María Teresa de </a:t>
            </a:r>
            <a:r>
              <a:rPr lang="es-MX" b="1" dirty="0" err="1">
                <a:solidFill>
                  <a:schemeClr val="accent1"/>
                </a:solidFill>
              </a:rPr>
              <a:t>Filippis</a:t>
            </a:r>
            <a:endParaRPr lang="es-MX" b="1" dirty="0">
              <a:solidFill>
                <a:schemeClr val="accent1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10FCE5A-DEC4-4E4D-B04A-39F4CD5F852A}"/>
              </a:ext>
            </a:extLst>
          </p:cNvPr>
          <p:cNvSpPr txBox="1"/>
          <p:nvPr/>
        </p:nvSpPr>
        <p:spPr>
          <a:xfrm>
            <a:off x="339047" y="4900773"/>
            <a:ext cx="12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623C75F-773D-475B-AC54-A85C362B4D56}"/>
              </a:ext>
            </a:extLst>
          </p:cNvPr>
          <p:cNvSpPr txBox="1"/>
          <p:nvPr/>
        </p:nvSpPr>
        <p:spPr>
          <a:xfrm>
            <a:off x="193497" y="3956166"/>
            <a:ext cx="12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6D4D0B3-B316-4075-A3C7-FD18417602B1}"/>
              </a:ext>
            </a:extLst>
          </p:cNvPr>
          <p:cNvSpPr txBox="1"/>
          <p:nvPr/>
        </p:nvSpPr>
        <p:spPr>
          <a:xfrm>
            <a:off x="321505" y="2037208"/>
            <a:ext cx="12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30E5B3B-1671-43D4-9800-BBC0C492D93A}"/>
              </a:ext>
            </a:extLst>
          </p:cNvPr>
          <p:cNvSpPr txBox="1"/>
          <p:nvPr/>
        </p:nvSpPr>
        <p:spPr>
          <a:xfrm>
            <a:off x="321505" y="2717168"/>
            <a:ext cx="12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3B177B74-255D-4550-999A-E35143BA604E}"/>
              </a:ext>
            </a:extLst>
          </p:cNvPr>
          <p:cNvSpPr txBox="1"/>
          <p:nvPr/>
        </p:nvSpPr>
        <p:spPr>
          <a:xfrm>
            <a:off x="10401728" y="4790287"/>
            <a:ext cx="12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516576E5-11EA-457C-8CDD-9B1E2D2C73A4}"/>
              </a:ext>
            </a:extLst>
          </p:cNvPr>
          <p:cNvSpPr txBox="1"/>
          <p:nvPr/>
        </p:nvSpPr>
        <p:spPr>
          <a:xfrm>
            <a:off x="10401728" y="2928373"/>
            <a:ext cx="12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9038C41-7BD3-401F-B7AB-4169CE1CD789}"/>
              </a:ext>
            </a:extLst>
          </p:cNvPr>
          <p:cNvSpPr txBox="1"/>
          <p:nvPr/>
        </p:nvSpPr>
        <p:spPr>
          <a:xfrm>
            <a:off x="10401728" y="3795232"/>
            <a:ext cx="12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76B62334-D1C3-47FD-9796-6E36EF1AF6EE}"/>
              </a:ext>
            </a:extLst>
          </p:cNvPr>
          <p:cNvSpPr txBox="1"/>
          <p:nvPr/>
        </p:nvSpPr>
        <p:spPr>
          <a:xfrm>
            <a:off x="7647684" y="1029397"/>
            <a:ext cx="12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0FB8138-F997-44CF-9C10-9908DDC7970A}"/>
              </a:ext>
            </a:extLst>
          </p:cNvPr>
          <p:cNvSpPr txBox="1"/>
          <p:nvPr/>
        </p:nvSpPr>
        <p:spPr>
          <a:xfrm>
            <a:off x="5748354" y="6018027"/>
            <a:ext cx="12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870D996-45EE-4B6A-A395-D7C47C595460}"/>
              </a:ext>
            </a:extLst>
          </p:cNvPr>
          <p:cNvSpPr txBox="1"/>
          <p:nvPr/>
        </p:nvSpPr>
        <p:spPr>
          <a:xfrm>
            <a:off x="10401728" y="1984921"/>
            <a:ext cx="12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17273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Foto en blanco y negro de una persona&#10;&#10;Descripción generada automáticamente">
            <a:extLst>
              <a:ext uri="{FF2B5EF4-FFF2-40B4-BE49-F238E27FC236}">
                <a16:creationId xmlns:a16="http://schemas.microsoft.com/office/drawing/2014/main" id="{483A5E63-8E46-4302-B4B1-2946AC9ED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669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3768D4-2CC7-41DB-9A2D-025E08B15621}"/>
              </a:ext>
            </a:extLst>
          </p:cNvPr>
          <p:cNvSpPr txBox="1"/>
          <p:nvPr/>
        </p:nvSpPr>
        <p:spPr>
          <a:xfrm>
            <a:off x="282474" y="729465"/>
            <a:ext cx="33493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“El único casco que le vale a una mujer es el de la peluquería”. Así de tajante se mostró el director del GP de Francia de 1958 en su negativa, cuando María Teresa de </a:t>
            </a:r>
            <a:r>
              <a:rPr lang="es-MX" dirty="0" err="1">
                <a:solidFill>
                  <a:schemeClr val="accent1"/>
                </a:solidFill>
              </a:rPr>
              <a:t>Filippis</a:t>
            </a:r>
            <a:r>
              <a:rPr lang="es-MX" dirty="0">
                <a:solidFill>
                  <a:schemeClr val="accent1"/>
                </a:solidFill>
              </a:rPr>
              <a:t> quiso participar en la prueba. Ella no se rindió y ese mismo año se convertía en la primera mujer piloto de la F1 a los mandos de un </a:t>
            </a:r>
            <a:r>
              <a:rPr lang="es-MX" dirty="0" err="1">
                <a:solidFill>
                  <a:schemeClr val="accent1"/>
                </a:solidFill>
              </a:rPr>
              <a:t>Maserati</a:t>
            </a:r>
            <a:r>
              <a:rPr lang="es-MX" dirty="0">
                <a:solidFill>
                  <a:schemeClr val="accent1"/>
                </a:solidFill>
              </a:rPr>
              <a:t> 250F, el mismo coche con el que el año anterior se había proclamado vencedor el mítico Fangio.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CB96C1B-057F-4E56-84CC-11AD80B6526B}"/>
              </a:ext>
            </a:extLst>
          </p:cNvPr>
          <p:cNvSpPr txBox="1"/>
          <p:nvPr/>
        </p:nvSpPr>
        <p:spPr>
          <a:xfrm>
            <a:off x="446860" y="4901728"/>
            <a:ext cx="3349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​ fue una piloto </a:t>
            </a:r>
            <a:r>
              <a:rPr lang="es-MX" dirty="0">
                <a:solidFill>
                  <a:schemeClr val="accent1"/>
                </a:solidFill>
                <a:hlinkClick r:id="rId3" tooltip="Ital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italiana</a:t>
            </a:r>
            <a:r>
              <a:rPr lang="es-MX" dirty="0">
                <a:solidFill>
                  <a:schemeClr val="accent1"/>
                </a:solidFill>
              </a:rPr>
              <a:t>, una de las cinco mujeres en la historia de </a:t>
            </a:r>
            <a:r>
              <a:rPr lang="es-MX" dirty="0">
                <a:solidFill>
                  <a:schemeClr val="accent1"/>
                </a:solidFill>
                <a:hlinkClick r:id="rId4" tooltip="Fórmula 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Fórmula 1</a:t>
            </a:r>
            <a:r>
              <a:rPr lang="es-MX" dirty="0">
                <a:solidFill>
                  <a:schemeClr val="accent1"/>
                </a:solidFill>
              </a:rPr>
              <a:t>. Debutó el </a:t>
            </a:r>
            <a:r>
              <a:rPr lang="es-MX" dirty="0">
                <a:solidFill>
                  <a:schemeClr val="accent1"/>
                </a:solidFill>
                <a:hlinkClick r:id="rId5" tooltip="18 de may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 de mayo</a:t>
            </a:r>
            <a:r>
              <a:rPr lang="es-MX" dirty="0">
                <a:solidFill>
                  <a:schemeClr val="accent1"/>
                </a:solidFill>
              </a:rPr>
              <a:t> de </a:t>
            </a:r>
            <a:r>
              <a:rPr lang="es-MX" dirty="0">
                <a:solidFill>
                  <a:schemeClr val="accent1"/>
                </a:solidFill>
                <a:hlinkClick r:id="rId6" tooltip="195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1958</a:t>
            </a:r>
            <a:r>
              <a:rPr lang="es-MX" dirty="0">
                <a:solidFill>
                  <a:schemeClr val="accent1"/>
                </a:solidFill>
              </a:rPr>
              <a:t> y participó en cinco Grandes Premios. </a:t>
            </a:r>
            <a:r>
              <a:rPr lang="es-MX" baseline="300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s-MX" dirty="0">
                <a:solidFill>
                  <a:schemeClr val="accent1"/>
                </a:solidFill>
              </a:rPr>
              <a:t>​</a:t>
            </a:r>
            <a:r>
              <a:rPr lang="es-MX" baseline="300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endParaRPr lang="es-MX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114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158</Words>
  <Application>Microsoft Office PowerPoint</Application>
  <PresentationFormat>Panorámica</PresentationFormat>
  <Paragraphs>23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Adobe Ming Std L</vt:lpstr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Ramón Mier</dc:creator>
  <cp:lastModifiedBy>Ramón Mier</cp:lastModifiedBy>
  <cp:revision>4</cp:revision>
  <dcterms:created xsi:type="dcterms:W3CDTF">2021-02-23T01:01:28Z</dcterms:created>
  <dcterms:modified xsi:type="dcterms:W3CDTF">2021-02-23T04:23:47Z</dcterms:modified>
</cp:coreProperties>
</file>